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70" r:id="rId4"/>
    <p:sldId id="259" r:id="rId5"/>
    <p:sldId id="279" r:id="rId6"/>
    <p:sldId id="273" r:id="rId7"/>
    <p:sldId id="267" r:id="rId8"/>
    <p:sldId id="274" r:id="rId9"/>
    <p:sldId id="268" r:id="rId10"/>
    <p:sldId id="263" r:id="rId11"/>
    <p:sldId id="265" r:id="rId12"/>
    <p:sldId id="271" r:id="rId13"/>
    <p:sldId id="272" r:id="rId14"/>
    <p:sldId id="275" r:id="rId15"/>
    <p:sldId id="277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20718DB-DAC4-421C-B542-4EDCD9B800BD}">
          <p14:sldIdLst>
            <p14:sldId id="256"/>
            <p14:sldId id="257"/>
            <p14:sldId id="270"/>
          </p14:sldIdLst>
        </p14:section>
        <p14:section name="go-servise" id="{F03CFE1E-B146-4630-BF62-A7290096AA1C}">
          <p14:sldIdLst>
            <p14:sldId id="259"/>
            <p14:sldId id="279"/>
          </p14:sldIdLst>
        </p14:section>
        <p14:section name="рсубд" id="{D577908A-8953-40B5-9C02-B55FA9FCE068}">
          <p14:sldIdLst>
            <p14:sldId id="273"/>
          </p14:sldIdLst>
        </p14:section>
        <p14:section name="classifier" id="{CFE9F5B9-76A1-43A7-8C59-5796BB2D1678}">
          <p14:sldIdLst>
            <p14:sldId id="267"/>
          </p14:sldIdLst>
        </p14:section>
        <p14:section name="tg-bot" id="{B5CCF928-74A9-4959-9AD7-4D626B2F615E}">
          <p14:sldIdLst>
            <p14:sldId id="274"/>
          </p14:sldIdLst>
        </p14:section>
        <p14:section name="admin" id="{D12C17B8-E6A1-4043-96CC-18CE50B5A2C9}">
          <p14:sldIdLst>
            <p14:sldId id="268"/>
          </p14:sldIdLst>
        </p14:section>
        <p14:section name="yandexGPT" id="{A492386B-1EF6-49E2-9FA7-6AC35B467087}">
          <p14:sldIdLst>
            <p14:sldId id="263"/>
          </p14:sldIdLst>
        </p14:section>
        <p14:section name="etups" id="{CB00E589-2461-42AC-89E1-490C1BDA8749}">
          <p14:sldIdLst>
            <p14:sldId id="265"/>
            <p14:sldId id="271"/>
            <p14:sldId id="272"/>
            <p14:sldId id="275"/>
            <p14:sldId id="277"/>
          </p14:sldIdLst>
        </p14:section>
        <p14:section name="end" id="{315643F7-0FC6-4048-A3B5-4E62A4241CA5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stasia Prudnkova" initials="AP" lastIdx="1" clrIdx="0">
    <p:extLst>
      <p:ext uri="{19B8F6BF-5375-455C-9EA6-DF929625EA0E}">
        <p15:presenceInfo xmlns:p15="http://schemas.microsoft.com/office/powerpoint/2012/main" userId="e4cf57acc4dbea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C8F"/>
    <a:srgbClr val="EFF8FF"/>
    <a:srgbClr val="AAC3E8"/>
    <a:srgbClr val="D5DF95"/>
    <a:srgbClr val="D2D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9" autoAdjust="0"/>
    <p:restoredTop sz="94684"/>
  </p:normalViewPr>
  <p:slideViewPr>
    <p:cSldViewPr snapToGrid="0" snapToObjects="1">
      <p:cViewPr varScale="1">
        <p:scale>
          <a:sx n="150" d="100"/>
          <a:sy n="150" d="100"/>
        </p:scale>
        <p:origin x="12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600EF8-3027-46A9-A864-63134F7E758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795746-119F-42A6-8E28-DC27B615E774}" type="pres">
      <dgm:prSet presAssocID="{E3600EF8-3027-46A9-A864-63134F7E7581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8D9C34A-8BED-49FB-A8B0-0CBEA0C1C1BC}" type="presOf" srcId="{E3600EF8-3027-46A9-A864-63134F7E7581}" destId="{11795746-119F-42A6-8E28-DC27B615E77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7BDA63-0DD8-4685-BC19-3E7C6A4A188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490AA3-8173-419B-8868-5E69AB424321}" type="pres">
      <dgm:prSet presAssocID="{9E7BDA63-0DD8-4685-BC19-3E7C6A4A188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</dgm:ptLst>
  <dgm:cxnLst>
    <dgm:cxn modelId="{E15C8EC6-191B-4E72-8577-DF54EC2D9F66}" type="presOf" srcId="{9E7BDA63-0DD8-4685-BC19-3E7C6A4A1889}" destId="{9C490AA3-8173-419B-8868-5E69AB424321}" srcOrd="0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A831-E705-4F2B-BA20-76DBA14F2CB3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EC42DD-D191-42B0-9EB9-5DBC4852F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4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EC42DD-D191-42B0-9EB9-5DBC4852F4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3971925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35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5141" y="1173106"/>
            <a:ext cx="6893719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20822" y="0"/>
            <a:ext cx="5102357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74843" y="810228"/>
            <a:ext cx="4794316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27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94155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16292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-1"/>
            <a:ext cx="512055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7834" y="314192"/>
            <a:ext cx="581266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2923" y="1089213"/>
            <a:ext cx="7409578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27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2923" y="2331958"/>
            <a:ext cx="2231413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35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15366" y="2331791"/>
            <a:ext cx="4759420" cy="3721817"/>
          </a:xfrm>
        </p:spPr>
        <p:txBody>
          <a:bodyPr lIns="91440" rIns="91440"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68828" y="457200"/>
            <a:ext cx="800692" cy="471489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61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332508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2924" y="1057274"/>
            <a:ext cx="7406597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27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-2" y="4420134"/>
            <a:ext cx="969928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62924" y="2303029"/>
            <a:ext cx="4371860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750"/>
              </a:spcBef>
              <a:defRPr sz="1350"/>
            </a:lvl1pPr>
            <a:lvl2pPr>
              <a:spcBef>
                <a:spcPts val="750"/>
              </a:spcBef>
              <a:defRPr sz="1350"/>
            </a:lvl2pPr>
            <a:lvl3pPr>
              <a:spcBef>
                <a:spcPts val="750"/>
              </a:spcBef>
              <a:defRPr sz="1350"/>
            </a:lvl3pPr>
            <a:lvl4pPr>
              <a:spcBef>
                <a:spcPts val="750"/>
              </a:spcBef>
              <a:defRPr sz="1350"/>
            </a:lvl4pPr>
            <a:lvl5pPr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955632" y="2303029"/>
            <a:ext cx="2613888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750"/>
              </a:spcBef>
              <a:defRPr sz="1350"/>
            </a:lvl1pPr>
            <a:lvl2pPr>
              <a:spcBef>
                <a:spcPts val="750"/>
              </a:spcBef>
              <a:defRPr sz="1350"/>
            </a:lvl2pPr>
            <a:lvl3pPr>
              <a:spcBef>
                <a:spcPts val="750"/>
              </a:spcBef>
              <a:defRPr sz="1350"/>
            </a:lvl3pPr>
            <a:lvl4pPr>
              <a:spcBef>
                <a:spcPts val="750"/>
              </a:spcBef>
              <a:defRPr sz="1350"/>
            </a:lvl4pPr>
            <a:lvl5pPr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28856" y="457200"/>
            <a:ext cx="740664" cy="471489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4499063" y="-4201594"/>
            <a:ext cx="443344" cy="8846531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249992" y="249990"/>
            <a:ext cx="1961253" cy="1461273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7470" y="4929578"/>
            <a:ext cx="581266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07015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048" y="0"/>
            <a:ext cx="9162047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338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2510" y="420494"/>
            <a:ext cx="8478982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1" y="1057275"/>
            <a:ext cx="7883720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27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85801" y="2316068"/>
            <a:ext cx="7883720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750"/>
              </a:spcBef>
              <a:defRPr sz="1350"/>
            </a:lvl1pPr>
            <a:lvl2pPr>
              <a:spcBef>
                <a:spcPts val="750"/>
              </a:spcBef>
              <a:defRPr sz="1350"/>
            </a:lvl2pPr>
            <a:lvl3pPr>
              <a:spcBef>
                <a:spcPts val="750"/>
              </a:spcBef>
              <a:defRPr sz="1350"/>
            </a:lvl3pPr>
            <a:lvl4pPr>
              <a:spcBef>
                <a:spcPts val="750"/>
              </a:spcBef>
              <a:defRPr sz="1350"/>
            </a:lvl4pPr>
            <a:lvl5pPr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68828" y="457200"/>
            <a:ext cx="800692" cy="471489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54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711554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45626" y="1"/>
            <a:ext cx="3503457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74940" y="0"/>
            <a:ext cx="2574143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1" y="849783"/>
            <a:ext cx="428625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27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5801" y="3813606"/>
            <a:ext cx="428625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432"/>
              </a:spcBef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764313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682120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7461880" y="4755034"/>
            <a:ext cx="1682120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26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682120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7461880" y="4755034"/>
            <a:ext cx="1682120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40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7461880" y="4755034"/>
            <a:ext cx="1682120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9214" y="758952"/>
            <a:ext cx="2949178" cy="1524662"/>
          </a:xfrm>
        </p:spPr>
        <p:txBody>
          <a:bodyPr anchor="b"/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69214" y="2286000"/>
            <a:ext cx="2949178" cy="35670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1459"/>
            <a:ext cx="4682129" cy="511959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8279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flipV="1">
            <a:off x="7461880" y="4755034"/>
            <a:ext cx="1682120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704" y="755372"/>
            <a:ext cx="2948940" cy="1527048"/>
          </a:xfrm>
        </p:spPr>
        <p:txBody>
          <a:bodyPr anchor="b"/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70704" y="2286001"/>
            <a:ext cx="2948940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947025" y="987426"/>
            <a:ext cx="462915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5369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6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39228" y="3405020"/>
            <a:ext cx="4304773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4849208" y="1"/>
            <a:ext cx="4304773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31889" y="4577659"/>
            <a:ext cx="581266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057275"/>
            <a:ext cx="493776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27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" y="2834640"/>
            <a:ext cx="493776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  <a:lvl2pPr marL="260604">
              <a:lnSpc>
                <a:spcPct val="150000"/>
              </a:lnSpc>
              <a:spcBef>
                <a:spcPts val="0"/>
              </a:spcBef>
              <a:defRPr sz="1500"/>
            </a:lvl2pPr>
            <a:lvl3pPr marL="514350">
              <a:lnSpc>
                <a:spcPct val="150000"/>
              </a:lnSpc>
              <a:spcBef>
                <a:spcPts val="0"/>
              </a:spcBef>
              <a:defRPr sz="135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68828" y="457200"/>
            <a:ext cx="800692" cy="471489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03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048" y="3390900"/>
            <a:ext cx="9162047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338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2510" y="332510"/>
            <a:ext cx="8478982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7015162" y="0"/>
            <a:ext cx="2128838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76831" y="1061623"/>
            <a:ext cx="4292690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27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2509" y="1"/>
            <a:ext cx="3258521" cy="6359525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97201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048" y="-400"/>
            <a:ext cx="9162047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338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2510" y="420494"/>
            <a:ext cx="8478982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3968473" y="4188732"/>
            <a:ext cx="2812357" cy="2545607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3854"/>
            <a:ext cx="32643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1057275"/>
            <a:ext cx="3944666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27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5800" y="3808751"/>
            <a:ext cx="3944666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260604">
              <a:lnSpc>
                <a:spcPct val="100000"/>
              </a:lnSpc>
              <a:spcBef>
                <a:spcPts val="0"/>
              </a:spcBef>
              <a:defRPr sz="1800"/>
            </a:lvl2pPr>
            <a:lvl3pPr marL="514350">
              <a:lnSpc>
                <a:spcPct val="10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60646" y="410780"/>
            <a:ext cx="3258521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680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5338" y="0"/>
            <a:ext cx="1913239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350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061" y="0"/>
            <a:ext cx="1911443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350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6200000" flipH="1">
            <a:off x="-325915" y="4628522"/>
            <a:ext cx="2550984" cy="192033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flipH="1">
            <a:off x="-7963" y="4308467"/>
            <a:ext cx="1913238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7901" y="0"/>
            <a:ext cx="1920255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5424" y="1057274"/>
            <a:ext cx="5974096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27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595424" y="2303029"/>
            <a:ext cx="5974095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750"/>
              </a:spcBef>
              <a:defRPr sz="1350"/>
            </a:lvl1pPr>
            <a:lvl2pPr>
              <a:spcBef>
                <a:spcPts val="750"/>
              </a:spcBef>
              <a:defRPr sz="1350"/>
            </a:lvl2pPr>
            <a:lvl3pPr>
              <a:spcBef>
                <a:spcPts val="750"/>
              </a:spcBef>
              <a:defRPr sz="1350"/>
            </a:lvl3pPr>
            <a:lvl4pPr>
              <a:spcBef>
                <a:spcPts val="750"/>
              </a:spcBef>
              <a:defRPr sz="1350"/>
            </a:lvl4pPr>
            <a:lvl5pPr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68828" y="457200"/>
            <a:ext cx="800692" cy="471489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68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73607" y="1057275"/>
            <a:ext cx="5282713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27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176" y="-2784"/>
            <a:ext cx="2582466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350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77483" y="-2784"/>
            <a:ext cx="1300808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91216" y="-2784"/>
            <a:ext cx="1287086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4176" y="3440504"/>
            <a:ext cx="2582466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350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88843" y="3440505"/>
            <a:ext cx="1289447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28856" y="457200"/>
            <a:ext cx="740664" cy="471489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273606" y="3808751"/>
            <a:ext cx="528271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260604">
              <a:lnSpc>
                <a:spcPct val="100000"/>
              </a:lnSpc>
              <a:spcBef>
                <a:spcPts val="0"/>
              </a:spcBef>
              <a:defRPr sz="1800"/>
            </a:lvl2pPr>
            <a:lvl3pPr marL="514350">
              <a:lnSpc>
                <a:spcPct val="10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5765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42090" y="3427337"/>
            <a:ext cx="2401910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42090" y="3654149"/>
            <a:ext cx="2401910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42092" y="1"/>
            <a:ext cx="2401909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42090" y="6682"/>
            <a:ext cx="2401910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799" y="834636"/>
            <a:ext cx="5847348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27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28856" y="457200"/>
            <a:ext cx="740664" cy="471489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1" y="2303029"/>
            <a:ext cx="246233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750"/>
              </a:spcBef>
              <a:buNone/>
              <a:defRPr sz="1350"/>
            </a:lvl1pPr>
            <a:lvl2pPr marL="212598" indent="-212598">
              <a:spcBef>
                <a:spcPts val="750"/>
              </a:spcBef>
              <a:defRPr sz="1350"/>
            </a:lvl2pPr>
            <a:lvl3pPr marL="212598" indent="-212598">
              <a:spcBef>
                <a:spcPts val="750"/>
              </a:spcBef>
              <a:defRPr sz="1350"/>
            </a:lvl3pPr>
            <a:lvl4pPr marL="212598" indent="-212598">
              <a:spcBef>
                <a:spcPts val="750"/>
              </a:spcBef>
              <a:defRPr sz="1350"/>
            </a:lvl4pPr>
            <a:lvl5pPr marL="212598" indent="-212598"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86620" y="2303029"/>
            <a:ext cx="2463713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750"/>
              </a:spcBef>
              <a:buNone/>
              <a:defRPr sz="1350"/>
            </a:lvl1pPr>
            <a:lvl2pPr marL="212598" indent="-212598">
              <a:spcBef>
                <a:spcPts val="750"/>
              </a:spcBef>
              <a:defRPr sz="1350"/>
            </a:lvl2pPr>
            <a:lvl3pPr marL="212598" indent="-212598">
              <a:spcBef>
                <a:spcPts val="750"/>
              </a:spcBef>
              <a:defRPr sz="1350"/>
            </a:lvl3pPr>
            <a:lvl4pPr marL="212598" indent="-212598">
              <a:spcBef>
                <a:spcPts val="750"/>
              </a:spcBef>
              <a:defRPr sz="1350"/>
            </a:lvl4pPr>
            <a:lvl5pPr marL="212598" indent="-212598"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641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8048" y="-400"/>
            <a:ext cx="9162047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338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2510" y="420494"/>
            <a:ext cx="8478982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800" y="965394"/>
            <a:ext cx="5723782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27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85801" y="2303028"/>
            <a:ext cx="2462339" cy="4144192"/>
          </a:xfrm>
        </p:spPr>
        <p:txBody>
          <a:bodyPr lIns="91440" tIns="0" rIns="91440" bIns="0">
            <a:normAutofit/>
          </a:bodyPr>
          <a:lstStyle>
            <a:lvl1pPr marL="342900" indent="-342900">
              <a:spcBef>
                <a:spcPts val="750"/>
              </a:spcBef>
              <a:buFont typeface="+mj-lt"/>
              <a:buAutoNum type="arabicPeriod"/>
              <a:defRPr sz="1350"/>
            </a:lvl1pPr>
            <a:lvl2pPr marL="558927" indent="-257175">
              <a:spcBef>
                <a:spcPts val="750"/>
              </a:spcBef>
              <a:buFont typeface="+mj-lt"/>
              <a:buAutoNum type="alphaLcPeriod"/>
              <a:defRPr sz="1350"/>
            </a:lvl2pPr>
            <a:lvl3pPr marL="901827" indent="-257175">
              <a:spcBef>
                <a:spcPts val="750"/>
              </a:spcBef>
              <a:buFont typeface="+mj-lt"/>
              <a:buAutoNum type="arabicParenR"/>
              <a:defRPr sz="1350"/>
            </a:lvl3pPr>
            <a:lvl4pPr marL="1244727" indent="-257175">
              <a:spcBef>
                <a:spcPts val="750"/>
              </a:spcBef>
              <a:buFont typeface="+mj-lt"/>
              <a:buAutoNum type="alphaLcParenR"/>
              <a:defRPr sz="1350"/>
            </a:lvl4pPr>
            <a:lvl5pPr indent="-212598"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86619" y="2303028"/>
            <a:ext cx="2822963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750"/>
              </a:spcBef>
              <a:buNone/>
              <a:defRPr sz="1350"/>
            </a:lvl1pPr>
            <a:lvl2pPr indent="-212598">
              <a:spcBef>
                <a:spcPts val="750"/>
              </a:spcBef>
              <a:defRPr sz="1350"/>
            </a:lvl2pPr>
            <a:lvl3pPr indent="-212598">
              <a:spcBef>
                <a:spcPts val="750"/>
              </a:spcBef>
              <a:defRPr sz="1350"/>
            </a:lvl3pPr>
            <a:lvl4pPr indent="-212598">
              <a:spcBef>
                <a:spcPts val="750"/>
              </a:spcBef>
              <a:defRPr sz="1350"/>
            </a:lvl4pPr>
            <a:lvl5pPr indent="-212598">
              <a:spcBef>
                <a:spcPts val="750"/>
              </a:spcBef>
              <a:defRPr sz="135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42091" y="965393"/>
            <a:ext cx="2401909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35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015162" y="4000042"/>
            <a:ext cx="2128838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768828" y="457200"/>
            <a:ext cx="800692" cy="471489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7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42090" y="-2546"/>
            <a:ext cx="2401910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493794" y="1247776"/>
            <a:ext cx="1650206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15065" y="5331514"/>
            <a:ext cx="1611312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7218900" y="1522789"/>
            <a:ext cx="2200114" cy="1650086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55321" y="6470489"/>
            <a:ext cx="581266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57274"/>
            <a:ext cx="5882878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27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85800" y="2331791"/>
            <a:ext cx="5177307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260604">
              <a:lnSpc>
                <a:spcPct val="100000"/>
              </a:lnSpc>
              <a:spcBef>
                <a:spcPts val="0"/>
              </a:spcBef>
              <a:defRPr sz="1800"/>
            </a:lvl2pPr>
            <a:lvl3pPr marL="514350">
              <a:lnSpc>
                <a:spcPct val="10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2090" y="3405190"/>
            <a:ext cx="2401910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28856" y="457200"/>
            <a:ext cx="740664" cy="471489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96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8856" y="457200"/>
            <a:ext cx="740664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9214" y="731521"/>
            <a:ext cx="8003286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214" y="2103120"/>
            <a:ext cx="80032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81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685800" rtl="0" eaLnBrk="1" latinLnBrk="0" hangingPunct="1">
        <a:lnSpc>
          <a:spcPts val="3656"/>
        </a:lnSpc>
        <a:spcBef>
          <a:spcPct val="0"/>
        </a:spcBef>
        <a:buNone/>
        <a:defRPr sz="285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0604" indent="-260604" algn="l" defTabSz="685800" rtl="0" eaLnBrk="1" latinLnBrk="0" hangingPunct="1">
        <a:lnSpc>
          <a:spcPct val="100000"/>
        </a:lnSpc>
        <a:spcBef>
          <a:spcPts val="270"/>
        </a:spcBef>
        <a:buFont typeface="Arial" panose="020B0604020202020204" pitchFamily="34" charset="0"/>
        <a:buChar char="•"/>
        <a:defRPr sz="21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514350" indent="-260604" algn="l" defTabSz="685800" rtl="0" eaLnBrk="1" latinLnBrk="0" hangingPunct="1">
        <a:lnSpc>
          <a:spcPct val="100000"/>
        </a:lnSpc>
        <a:spcBef>
          <a:spcPts val="27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857250" indent="-260604" algn="l" defTabSz="685800" rtl="0" eaLnBrk="1" latinLnBrk="0" hangingPunct="1">
        <a:lnSpc>
          <a:spcPct val="100000"/>
        </a:lnSpc>
        <a:spcBef>
          <a:spcPts val="270"/>
        </a:spcBef>
        <a:buFont typeface="Arial" panose="020B0604020202020204" pitchFamily="34" charset="0"/>
        <a:buChar char="•"/>
        <a:defRPr sz="15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200150" indent="-260604" algn="l" defTabSz="685800" rtl="0" eaLnBrk="1" latinLnBrk="0" hangingPunct="1">
        <a:lnSpc>
          <a:spcPct val="100000"/>
        </a:lnSpc>
        <a:spcBef>
          <a:spcPts val="270"/>
        </a:spcBef>
        <a:buFont typeface="Arial" panose="020B0604020202020204" pitchFamily="34" charset="0"/>
        <a:buChar char="•"/>
        <a:defRPr sz="1350" kern="1200">
          <a:solidFill>
            <a:schemeClr val="accent6"/>
          </a:solidFill>
          <a:latin typeface="+mn-lt"/>
          <a:ea typeface="+mn-ea"/>
          <a:cs typeface="+mn-cs"/>
        </a:defRPr>
      </a:lvl4pPr>
      <a:lvl5pPr marL="1543050" indent="-260604" algn="l" defTabSz="685800" rtl="0" eaLnBrk="1" latinLnBrk="0" hangingPunct="1">
        <a:lnSpc>
          <a:spcPct val="100000"/>
        </a:lnSpc>
        <a:spcBef>
          <a:spcPts val="270"/>
        </a:spcBef>
        <a:buFont typeface="Arial" panose="020B0604020202020204" pitchFamily="34" charset="0"/>
        <a:buChar char="•"/>
        <a:defRPr sz="1350" kern="1200">
          <a:solidFill>
            <a:schemeClr val="accent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6.xml"/><Relationship Id="rId18" Type="http://schemas.openxmlformats.org/officeDocument/2006/relationships/image" Target="../media/image16.png"/><Relationship Id="rId26" Type="http://schemas.openxmlformats.org/officeDocument/2006/relationships/image" Target="../media/image17.png"/><Relationship Id="rId39" Type="http://schemas.openxmlformats.org/officeDocument/2006/relationships/image" Target="../media/image24.png"/><Relationship Id="rId3" Type="http://schemas.openxmlformats.org/officeDocument/2006/relationships/diagramData" Target="../diagrams/data1.xml"/><Relationship Id="rId34" Type="http://schemas.openxmlformats.org/officeDocument/2006/relationships/image" Target="../media/image20.png"/><Relationship Id="rId42" Type="http://schemas.openxmlformats.org/officeDocument/2006/relationships/slide" Target="slide11.xml"/><Relationship Id="rId7" Type="http://schemas.microsoft.com/office/2007/relationships/diagramDrawing" Target="../diagrams/drawing1.xml"/><Relationship Id="rId17" Type="http://schemas.openxmlformats.org/officeDocument/2006/relationships/image" Target="../media/image15.png"/><Relationship Id="rId25" Type="http://schemas.openxmlformats.org/officeDocument/2006/relationships/slide" Target="slide10.xml"/><Relationship Id="rId33" Type="http://schemas.openxmlformats.org/officeDocument/2006/relationships/image" Target="../media/image19.png"/><Relationship Id="rId38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slide" Target="slide7.xml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24" Type="http://schemas.openxmlformats.org/officeDocument/2006/relationships/image" Target="../media/image17.png"/><Relationship Id="rId32" Type="http://schemas.openxmlformats.org/officeDocument/2006/relationships/slide" Target="slide8.xml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5.png"/><Relationship Id="rId23" Type="http://schemas.openxmlformats.org/officeDocument/2006/relationships/image" Target="../media/image16.png"/><Relationship Id="rId28" Type="http://schemas.openxmlformats.org/officeDocument/2006/relationships/image" Target="../media/image19.png"/><Relationship Id="rId36" Type="http://schemas.openxmlformats.org/officeDocument/2006/relationships/image" Target="../media/image20.png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microsoft.com/office/2007/relationships/hdphoto" Target="../media/hdphoto1.wdp"/><Relationship Id="rId14" Type="http://schemas.openxmlformats.org/officeDocument/2006/relationships/image" Target="../media/image14.png"/><Relationship Id="rId22" Type="http://schemas.openxmlformats.org/officeDocument/2006/relationships/slide" Target="slide9.xml"/><Relationship Id="rId27" Type="http://schemas.openxmlformats.org/officeDocument/2006/relationships/image" Target="../media/image18.png"/><Relationship Id="rId35" Type="http://schemas.openxmlformats.org/officeDocument/2006/relationships/slide" Target="slide4.xml"/><Relationship Id="rId43" Type="http://schemas.openxmlformats.org/officeDocument/2006/relationships/image" Target="../media/image26.png"/><Relationship Id="rId8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9528" y="145210"/>
            <a:ext cx="4794316" cy="3831221"/>
          </a:xfrm>
        </p:spPr>
        <p:txBody>
          <a:bodyPr/>
          <a:lstStyle/>
          <a:p>
            <a:r>
              <a:rPr lang="ru-RU" dirty="0"/>
              <a:t>Система классификации отзывов с использованием машинного обучения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390405" y="3381006"/>
            <a:ext cx="8002588" cy="4351337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авиахакатонисты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Использование</a:t>
            </a:r>
            <a:r>
              <a:rPr dirty="0"/>
              <a:t> </a:t>
            </a:r>
            <a:r>
              <a:rPr lang="en-US" dirty="0" err="1"/>
              <a:t>yandex</a:t>
            </a:r>
            <a:r>
              <a:rPr dirty="0" err="1"/>
              <a:t>GPT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>
            <a:normAutofit lnSpcReduction="10000"/>
          </a:bodyPr>
          <a:lstStyle/>
          <a:p>
            <a:r>
              <a:rPr sz="2000" dirty="0"/>
              <a:t>В </a:t>
            </a:r>
            <a:r>
              <a:rPr sz="2000" dirty="0" err="1"/>
              <a:t>проекте</a:t>
            </a:r>
            <a:r>
              <a:rPr sz="2000" dirty="0"/>
              <a:t> </a:t>
            </a:r>
            <a:r>
              <a:rPr sz="2000" dirty="0" err="1"/>
              <a:t>используется</a:t>
            </a:r>
            <a:r>
              <a:rPr sz="2000" dirty="0"/>
              <a:t> </a:t>
            </a:r>
            <a:r>
              <a:rPr lang="en-US" sz="2000" dirty="0" err="1"/>
              <a:t>Yandex</a:t>
            </a:r>
            <a:r>
              <a:rPr sz="2000" dirty="0" err="1"/>
              <a:t>GPT</a:t>
            </a:r>
            <a:r>
              <a:rPr sz="2000" dirty="0"/>
              <a:t> </a:t>
            </a:r>
            <a:r>
              <a:rPr sz="2000" dirty="0" err="1"/>
              <a:t>для</a:t>
            </a:r>
            <a:r>
              <a:rPr sz="2000" dirty="0"/>
              <a:t> </a:t>
            </a:r>
            <a:r>
              <a:rPr sz="2000" dirty="0" err="1"/>
              <a:t>генерации</a:t>
            </a:r>
            <a:r>
              <a:rPr sz="2000" dirty="0"/>
              <a:t> </a:t>
            </a:r>
            <a:r>
              <a:rPr sz="2000" dirty="0" err="1"/>
              <a:t>категорий</a:t>
            </a:r>
            <a:r>
              <a:rPr sz="2000" dirty="0"/>
              <a:t> </a:t>
            </a:r>
            <a:r>
              <a:rPr sz="2000" dirty="0" err="1"/>
              <a:t>отзывов</a:t>
            </a:r>
            <a:r>
              <a:rPr sz="2000" dirty="0"/>
              <a:t>.</a:t>
            </a:r>
          </a:p>
          <a:p>
            <a:r>
              <a:rPr lang="ru-RU" sz="2000" dirty="0"/>
              <a:t>Он получает на вход отзыв и возвращает его категорию: «Претензия», «Благодарность» или «Предложение». В том случае, если связи с </a:t>
            </a:r>
            <a:r>
              <a:rPr lang="en-US" sz="2000" dirty="0" err="1"/>
              <a:t>YandexGPT</a:t>
            </a:r>
            <a:r>
              <a:rPr lang="en-US" sz="2000" dirty="0"/>
              <a:t> </a:t>
            </a:r>
            <a:r>
              <a:rPr lang="ru-RU" sz="2000" dirty="0"/>
              <a:t>нет, функция возвращает значение </a:t>
            </a:r>
            <a:r>
              <a:rPr lang="en-US" sz="2000" dirty="0"/>
              <a:t>None </a:t>
            </a:r>
            <a:r>
              <a:rPr lang="ru-RU" sz="2000" dirty="0"/>
              <a:t>и в работу вступает классификатор. </a:t>
            </a:r>
            <a:endParaRPr sz="2000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3D3531F-52B8-8816-1485-7838BF76D34B}"/>
              </a:ext>
            </a:extLst>
          </p:cNvPr>
          <p:cNvSpPr/>
          <p:nvPr/>
        </p:nvSpPr>
        <p:spPr>
          <a:xfrm>
            <a:off x="1535854" y="1759953"/>
            <a:ext cx="673946" cy="133884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214" y="231874"/>
            <a:ext cx="8003286" cy="1143312"/>
          </a:xfrm>
        </p:spPr>
        <p:txBody>
          <a:bodyPr/>
          <a:lstStyle/>
          <a:p>
            <a:r>
              <a:rPr lang="ru-RU" sz="4000" dirty="0"/>
              <a:t>Текущие результаты</a:t>
            </a:r>
            <a:endParaRPr sz="4000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73DE39E6-FFB4-4CB0-8506-2D1C5DD293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241724"/>
              </p:ext>
            </p:extLst>
          </p:nvPr>
        </p:nvGraphicFramePr>
        <p:xfrm>
          <a:off x="569214" y="2103120"/>
          <a:ext cx="800328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Овал 7">
            <a:extLst>
              <a:ext uri="{FF2B5EF4-FFF2-40B4-BE49-F238E27FC236}">
                <a16:creationId xmlns:a16="http://schemas.microsoft.com/office/drawing/2014/main" id="{F28791C8-81DA-0D63-88C5-A4ED9EF0C232}"/>
              </a:ext>
            </a:extLst>
          </p:cNvPr>
          <p:cNvSpPr/>
          <p:nvPr/>
        </p:nvSpPr>
        <p:spPr>
          <a:xfrm>
            <a:off x="-999068" y="1998133"/>
            <a:ext cx="5401735" cy="621731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B5A1220-029C-E052-712C-514F5DE18A66}"/>
              </a:ext>
            </a:extLst>
          </p:cNvPr>
          <p:cNvSpPr/>
          <p:nvPr/>
        </p:nvSpPr>
        <p:spPr>
          <a:xfrm>
            <a:off x="3352797" y="1546856"/>
            <a:ext cx="5401735" cy="50792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72EE81B-C59A-AD0C-2EA3-21F2A0E2F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948839"/>
              </p:ext>
            </p:extLst>
          </p:nvPr>
        </p:nvGraphicFramePr>
        <p:xfrm>
          <a:off x="3352798" y="1546856"/>
          <a:ext cx="5401734" cy="511094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401734">
                  <a:extLst>
                    <a:ext uri="{9D8B030D-6E8A-4147-A177-3AD203B41FA5}">
                      <a16:colId xmlns:a16="http://schemas.microsoft.com/office/drawing/2014/main" val="3329056246"/>
                    </a:ext>
                  </a:extLst>
                </a:gridCol>
              </a:tblGrid>
              <a:tr h="71633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>
                          <a:solidFill>
                            <a:schemeClr val="accent6"/>
                          </a:solidFill>
                        </a:rPr>
                        <a:t>Разработан классификатор сайта</a:t>
                      </a:r>
                      <a:endParaRPr lang="en-US" sz="2000" b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73647"/>
                  </a:ext>
                </a:extLst>
              </a:tr>
              <a:tr h="76462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>
                          <a:solidFill>
                            <a:schemeClr val="accent6"/>
                          </a:solidFill>
                        </a:rPr>
                        <a:t>Настроено взаимодействие с </a:t>
                      </a:r>
                      <a:r>
                        <a:rPr lang="en-US" sz="2000" b="1" kern="1200" dirty="0" err="1">
                          <a:solidFill>
                            <a:schemeClr val="accent6"/>
                          </a:solidFill>
                        </a:rPr>
                        <a:t>YandexGPT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</a:rPr>
                        <a:t> </a:t>
                      </a:r>
                      <a:endParaRPr lang="en-US" sz="2000" b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66775"/>
                  </a:ext>
                </a:extLst>
              </a:tr>
              <a:tr h="71633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>
                          <a:solidFill>
                            <a:schemeClr val="accent6"/>
                          </a:solidFill>
                        </a:rPr>
                        <a:t>Настроена админ-панель</a:t>
                      </a:r>
                      <a:endParaRPr lang="en-US" sz="2000" b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003708"/>
                  </a:ext>
                </a:extLst>
              </a:tr>
              <a:tr h="76462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>
                          <a:solidFill>
                            <a:schemeClr val="accent6"/>
                          </a:solidFill>
                        </a:rPr>
                        <a:t>Разработан </a:t>
                      </a:r>
                      <a:r>
                        <a:rPr lang="en-US" sz="2000" b="1" kern="1200" dirty="0">
                          <a:solidFill>
                            <a:schemeClr val="accent6"/>
                          </a:solidFill>
                        </a:rPr>
                        <a:t>TG-BOT</a:t>
                      </a:r>
                    </a:p>
                    <a:p>
                      <a:pPr algn="ctr"/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195789"/>
                  </a:ext>
                </a:extLst>
              </a:tr>
              <a:tr h="716339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>
                          <a:solidFill>
                            <a:schemeClr val="accent6"/>
                          </a:solidFill>
                        </a:rPr>
                        <a:t>Создана схема РСУБД</a:t>
                      </a:r>
                      <a:endParaRPr lang="en-US" sz="2000" b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01718"/>
                  </a:ext>
                </a:extLst>
              </a:tr>
              <a:tr h="71633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763542"/>
                  </a:ext>
                </a:extLst>
              </a:tr>
              <a:tr h="716339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008077"/>
                  </a:ext>
                </a:extLst>
              </a:tr>
            </a:tbl>
          </a:graphicData>
        </a:graphic>
      </p:graphicFrame>
      <p:sp>
        <p:nvSpPr>
          <p:cNvPr id="14" name="Овал 13">
            <a:extLst>
              <a:ext uri="{FF2B5EF4-FFF2-40B4-BE49-F238E27FC236}">
                <a16:creationId xmlns:a16="http://schemas.microsoft.com/office/drawing/2014/main" id="{80C01D90-03CD-8C05-4B96-EDC804390CAB}"/>
              </a:ext>
            </a:extLst>
          </p:cNvPr>
          <p:cNvSpPr/>
          <p:nvPr/>
        </p:nvSpPr>
        <p:spPr>
          <a:xfrm>
            <a:off x="-423335" y="3429000"/>
            <a:ext cx="4445001" cy="4845750"/>
          </a:xfrm>
          <a:prstGeom prst="ellipse">
            <a:avLst/>
          </a:prstGeom>
          <a:solidFill>
            <a:srgbClr val="D5D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146" y="463334"/>
            <a:ext cx="7883720" cy="800866"/>
          </a:xfrm>
        </p:spPr>
        <p:txBody>
          <a:bodyPr anchor="b">
            <a:normAutofit/>
          </a:bodyPr>
          <a:lstStyle/>
          <a:p>
            <a:r>
              <a:rPr lang="ru-RU" dirty="0"/>
              <a:t>Админ панель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C184580F-5DD2-97AA-D7AF-CF74C3454EBE}"/>
              </a:ext>
            </a:extLst>
          </p:cNvPr>
          <p:cNvSpPr/>
          <p:nvPr/>
        </p:nvSpPr>
        <p:spPr>
          <a:xfrm>
            <a:off x="6968065" y="-533233"/>
            <a:ext cx="2726267" cy="279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1B838B6-E7C9-D0B2-8B43-BA7AF2FDED5A}"/>
              </a:ext>
            </a:extLst>
          </p:cNvPr>
          <p:cNvGrpSpPr/>
          <p:nvPr/>
        </p:nvGrpSpPr>
        <p:grpSpPr>
          <a:xfrm>
            <a:off x="278674" y="1497874"/>
            <a:ext cx="8490857" cy="4774872"/>
            <a:chOff x="389731" y="1534813"/>
            <a:chExt cx="8397217" cy="4789858"/>
          </a:xfrm>
          <a:effectLst>
            <a:reflection blurRad="6350" stA="50000" endA="300" endPos="38500" dist="50800" dir="5400000" sy="-100000" algn="bl" rotWithShape="0"/>
          </a:effectLst>
        </p:grpSpPr>
        <p:pic>
          <p:nvPicPr>
            <p:cNvPr id="1032" name="Picture 8" descr="Picture background">
              <a:extLst>
                <a:ext uri="{FF2B5EF4-FFF2-40B4-BE49-F238E27FC236}">
                  <a16:creationId xmlns:a16="http://schemas.microsoft.com/office/drawing/2014/main" id="{6DA98317-59CC-BEB5-6480-B11C9E00F0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" t="19980" r="3551" b="19978"/>
            <a:stretch/>
          </p:blipFill>
          <p:spPr bwMode="auto">
            <a:xfrm>
              <a:off x="389731" y="3429000"/>
              <a:ext cx="8397217" cy="2895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DE61BBCD-445A-2114-10CD-F8400D587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35000"/>
                      </a14:imgEffect>
                      <a14:imgEffect>
                        <a14:brightnessContrast contrast="-4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7326" y="1534813"/>
              <a:ext cx="6013138" cy="3788373"/>
            </a:xfrm>
            <a:prstGeom prst="roundRect">
              <a:avLst>
                <a:gd name="adj" fmla="val 4167"/>
              </a:avLst>
            </a:prstGeom>
            <a:solidFill>
              <a:srgbClr val="AAC3E8"/>
            </a:solidFill>
            <a:ln w="76200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273369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36D888C-53A4-4B70-BFE8-8245663A9213}"/>
              </a:ext>
            </a:extLst>
          </p:cNvPr>
          <p:cNvSpPr/>
          <p:nvPr/>
        </p:nvSpPr>
        <p:spPr>
          <a:xfrm>
            <a:off x="0" y="0"/>
            <a:ext cx="9144000" cy="2480733"/>
          </a:xfrm>
          <a:prstGeom prst="rect">
            <a:avLst/>
          </a:prstGeom>
          <a:solidFill>
            <a:srgbClr val="AAC3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102A9E8-6ADE-6414-83A0-F8DE4943F3A4}"/>
              </a:ext>
            </a:extLst>
          </p:cNvPr>
          <p:cNvSpPr/>
          <p:nvPr/>
        </p:nvSpPr>
        <p:spPr>
          <a:xfrm>
            <a:off x="6891867" y="-465667"/>
            <a:ext cx="2795045" cy="2667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CCCC1DB1-5F39-B305-6AA8-19F0146EEF36}"/>
              </a:ext>
            </a:extLst>
          </p:cNvPr>
          <p:cNvSpPr/>
          <p:nvPr/>
        </p:nvSpPr>
        <p:spPr>
          <a:xfrm>
            <a:off x="-955023" y="4589381"/>
            <a:ext cx="2413000" cy="3649133"/>
          </a:xfrm>
          <a:prstGeom prst="ellipse">
            <a:avLst/>
          </a:prstGeom>
          <a:solidFill>
            <a:srgbClr val="1F2C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E36416EB-6857-ABA9-06E4-3C2FF9F9A042}"/>
              </a:ext>
            </a:extLst>
          </p:cNvPr>
          <p:cNvSpPr/>
          <p:nvPr/>
        </p:nvSpPr>
        <p:spPr>
          <a:xfrm>
            <a:off x="6891866" y="4436981"/>
            <a:ext cx="2795045" cy="2667000"/>
          </a:xfrm>
          <a:prstGeom prst="ellipse">
            <a:avLst/>
          </a:prstGeom>
          <a:solidFill>
            <a:srgbClr val="D5D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D42AAB-320A-849E-D0C4-837936E215FF}"/>
              </a:ext>
            </a:extLst>
          </p:cNvPr>
          <p:cNvSpPr/>
          <p:nvPr/>
        </p:nvSpPr>
        <p:spPr>
          <a:xfrm>
            <a:off x="135467" y="528021"/>
            <a:ext cx="8830733" cy="2480733"/>
          </a:xfrm>
          <a:prstGeom prst="rect">
            <a:avLst/>
          </a:prstGeom>
          <a:solidFill>
            <a:srgbClr val="EF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C26799D-68E6-A8E4-2D26-D4E149F43A4E}"/>
              </a:ext>
            </a:extLst>
          </p:cNvPr>
          <p:cNvSpPr txBox="1">
            <a:spLocks/>
          </p:cNvSpPr>
          <p:nvPr/>
        </p:nvSpPr>
        <p:spPr>
          <a:xfrm>
            <a:off x="570357" y="691129"/>
            <a:ext cx="8003286" cy="9618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685800" rtl="0" eaLnBrk="1" latinLnBrk="0" hangingPunct="1">
              <a:lnSpc>
                <a:spcPts val="3656"/>
              </a:lnSpc>
              <a:spcBef>
                <a:spcPct val="0"/>
              </a:spcBef>
              <a:buNone/>
              <a:defRPr sz="285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результаты</a:t>
            </a:r>
          </a:p>
        </p:txBody>
      </p:sp>
      <p:pic>
        <p:nvPicPr>
          <p:cNvPr id="6" name="Объект 12">
            <a:extLst>
              <a:ext uri="{FF2B5EF4-FFF2-40B4-BE49-F238E27FC236}">
                <a16:creationId xmlns:a16="http://schemas.microsoft.com/office/drawing/2014/main" id="{BE78D74C-2D76-2A1D-616E-9F84A62C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52" y="1816049"/>
            <a:ext cx="2437163" cy="44235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38C25C-DB21-B4B0-9328-60618BA54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71" y="1297630"/>
            <a:ext cx="2437163" cy="4423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DD7D96-1DB6-1299-DFBA-0CD09B84D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62" y="1343287"/>
            <a:ext cx="2437163" cy="44235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6734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36D888C-53A4-4B70-BFE8-8245663A9213}"/>
              </a:ext>
            </a:extLst>
          </p:cNvPr>
          <p:cNvSpPr/>
          <p:nvPr/>
        </p:nvSpPr>
        <p:spPr>
          <a:xfrm>
            <a:off x="0" y="0"/>
            <a:ext cx="9144000" cy="2480733"/>
          </a:xfrm>
          <a:prstGeom prst="rect">
            <a:avLst/>
          </a:prstGeom>
          <a:solidFill>
            <a:srgbClr val="AAC3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102A9E8-6ADE-6414-83A0-F8DE4943F3A4}"/>
              </a:ext>
            </a:extLst>
          </p:cNvPr>
          <p:cNvSpPr/>
          <p:nvPr/>
        </p:nvSpPr>
        <p:spPr>
          <a:xfrm>
            <a:off x="6891867" y="-465667"/>
            <a:ext cx="2795045" cy="2667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CCCC1DB1-5F39-B305-6AA8-19F0146EEF36}"/>
              </a:ext>
            </a:extLst>
          </p:cNvPr>
          <p:cNvSpPr/>
          <p:nvPr/>
        </p:nvSpPr>
        <p:spPr>
          <a:xfrm>
            <a:off x="-955023" y="4589381"/>
            <a:ext cx="2413000" cy="3649133"/>
          </a:xfrm>
          <a:prstGeom prst="ellipse">
            <a:avLst/>
          </a:prstGeom>
          <a:solidFill>
            <a:srgbClr val="1F2C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E36416EB-6857-ABA9-06E4-3C2FF9F9A042}"/>
              </a:ext>
            </a:extLst>
          </p:cNvPr>
          <p:cNvSpPr/>
          <p:nvPr/>
        </p:nvSpPr>
        <p:spPr>
          <a:xfrm>
            <a:off x="6891866" y="4436981"/>
            <a:ext cx="2795045" cy="2667000"/>
          </a:xfrm>
          <a:prstGeom prst="ellipse">
            <a:avLst/>
          </a:prstGeom>
          <a:solidFill>
            <a:srgbClr val="D5D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D42AAB-320A-849E-D0C4-837936E215FF}"/>
              </a:ext>
            </a:extLst>
          </p:cNvPr>
          <p:cNvSpPr/>
          <p:nvPr/>
        </p:nvSpPr>
        <p:spPr>
          <a:xfrm>
            <a:off x="156633" y="271097"/>
            <a:ext cx="8830733" cy="2480733"/>
          </a:xfrm>
          <a:prstGeom prst="rect">
            <a:avLst/>
          </a:prstGeom>
          <a:solidFill>
            <a:srgbClr val="EF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C26799D-68E6-A8E4-2D26-D4E149F43A4E}"/>
              </a:ext>
            </a:extLst>
          </p:cNvPr>
          <p:cNvSpPr txBox="1">
            <a:spLocks/>
          </p:cNvSpPr>
          <p:nvPr/>
        </p:nvSpPr>
        <p:spPr>
          <a:xfrm>
            <a:off x="570356" y="38700"/>
            <a:ext cx="8003286" cy="9618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685800" rtl="0" eaLnBrk="1" latinLnBrk="0" hangingPunct="1">
              <a:lnSpc>
                <a:spcPts val="3656"/>
              </a:lnSpc>
              <a:spcBef>
                <a:spcPct val="0"/>
              </a:spcBef>
              <a:buNone/>
              <a:defRPr sz="285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результаты</a:t>
            </a:r>
          </a:p>
        </p:txBody>
      </p:sp>
      <p:pic>
        <p:nvPicPr>
          <p:cNvPr id="6" name="Объект 12">
            <a:extLst>
              <a:ext uri="{FF2B5EF4-FFF2-40B4-BE49-F238E27FC236}">
                <a16:creationId xmlns:a16="http://schemas.microsoft.com/office/drawing/2014/main" id="{BE78D74C-2D76-2A1D-616E-9F84A62C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438" y="1000512"/>
            <a:ext cx="3666704" cy="55000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2024_12_21_11_09_09_trim">
            <a:hlinkClick r:id="" action="ppaction://media"/>
            <a:extLst>
              <a:ext uri="{FF2B5EF4-FFF2-40B4-BE49-F238E27FC236}">
                <a16:creationId xmlns:a16="http://schemas.microsoft.com/office/drawing/2014/main" id="{7FECC427-15B9-44D1-82C3-8E10482630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11438" y="1039212"/>
            <a:ext cx="3640904" cy="54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3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36D888C-53A4-4B70-BFE8-8245663A9213}"/>
              </a:ext>
            </a:extLst>
          </p:cNvPr>
          <p:cNvSpPr/>
          <p:nvPr/>
        </p:nvSpPr>
        <p:spPr>
          <a:xfrm>
            <a:off x="0" y="0"/>
            <a:ext cx="9144000" cy="2480733"/>
          </a:xfrm>
          <a:prstGeom prst="rect">
            <a:avLst/>
          </a:prstGeom>
          <a:solidFill>
            <a:srgbClr val="AAC3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0102A9E8-6ADE-6414-83A0-F8DE4943F3A4}"/>
              </a:ext>
            </a:extLst>
          </p:cNvPr>
          <p:cNvSpPr/>
          <p:nvPr/>
        </p:nvSpPr>
        <p:spPr>
          <a:xfrm>
            <a:off x="6891867" y="-465667"/>
            <a:ext cx="2795045" cy="2667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CCCC1DB1-5F39-B305-6AA8-19F0146EEF36}"/>
              </a:ext>
            </a:extLst>
          </p:cNvPr>
          <p:cNvSpPr/>
          <p:nvPr/>
        </p:nvSpPr>
        <p:spPr>
          <a:xfrm>
            <a:off x="-955023" y="4589381"/>
            <a:ext cx="2413000" cy="3649133"/>
          </a:xfrm>
          <a:prstGeom prst="ellipse">
            <a:avLst/>
          </a:prstGeom>
          <a:solidFill>
            <a:srgbClr val="1F2C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E36416EB-6857-ABA9-06E4-3C2FF9F9A042}"/>
              </a:ext>
            </a:extLst>
          </p:cNvPr>
          <p:cNvSpPr/>
          <p:nvPr/>
        </p:nvSpPr>
        <p:spPr>
          <a:xfrm>
            <a:off x="6891866" y="4436981"/>
            <a:ext cx="2795045" cy="2667000"/>
          </a:xfrm>
          <a:prstGeom prst="ellipse">
            <a:avLst/>
          </a:prstGeom>
          <a:solidFill>
            <a:srgbClr val="D5DF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7D42AAB-320A-849E-D0C4-837936E215FF}"/>
              </a:ext>
            </a:extLst>
          </p:cNvPr>
          <p:cNvSpPr/>
          <p:nvPr/>
        </p:nvSpPr>
        <p:spPr>
          <a:xfrm>
            <a:off x="156633" y="271097"/>
            <a:ext cx="8830733" cy="2480733"/>
          </a:xfrm>
          <a:prstGeom prst="rect">
            <a:avLst/>
          </a:prstGeom>
          <a:solidFill>
            <a:srgbClr val="EFF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C26799D-68E6-A8E4-2D26-D4E149F43A4E}"/>
              </a:ext>
            </a:extLst>
          </p:cNvPr>
          <p:cNvSpPr txBox="1">
            <a:spLocks/>
          </p:cNvSpPr>
          <p:nvPr/>
        </p:nvSpPr>
        <p:spPr>
          <a:xfrm>
            <a:off x="570356" y="812699"/>
            <a:ext cx="8003286" cy="96181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685800" rtl="0" eaLnBrk="1" latinLnBrk="0" hangingPunct="1">
              <a:lnSpc>
                <a:spcPts val="3656"/>
              </a:lnSpc>
              <a:spcBef>
                <a:spcPct val="0"/>
              </a:spcBef>
              <a:buNone/>
              <a:defRPr sz="285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Перспективы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74406-D0C0-4544-855C-177134FA8C4B}"/>
              </a:ext>
            </a:extLst>
          </p:cNvPr>
          <p:cNvSpPr txBox="1"/>
          <p:nvPr/>
        </p:nvSpPr>
        <p:spPr>
          <a:xfrm>
            <a:off x="814804" y="2828835"/>
            <a:ext cx="5320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Разработка </a:t>
            </a:r>
            <a:r>
              <a:rPr lang="ru-RU" sz="2400" dirty="0" err="1">
                <a:solidFill>
                  <a:schemeClr val="accent6"/>
                </a:solidFill>
              </a:rPr>
              <a:t>дашборда</a:t>
            </a:r>
            <a:endParaRPr lang="ru-RU" sz="2400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Фильтрация отзывов по банку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accent6"/>
                </a:solidFill>
              </a:rPr>
              <a:t>Группировка отзывов по клиенту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82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 err="1"/>
              <a:t>Заключение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dirty="0" err="1"/>
              <a:t>Система</a:t>
            </a:r>
            <a:r>
              <a:rPr dirty="0"/>
              <a:t> </a:t>
            </a:r>
            <a:r>
              <a:rPr dirty="0" err="1"/>
              <a:t>позвол</a:t>
            </a:r>
            <a:r>
              <a:rPr lang="ru-RU" dirty="0"/>
              <a:t>и</a:t>
            </a:r>
            <a:r>
              <a:rPr dirty="0"/>
              <a:t>т </a:t>
            </a:r>
            <a:r>
              <a:rPr dirty="0" err="1"/>
              <a:t>эффективно</a:t>
            </a:r>
            <a:r>
              <a:rPr dirty="0"/>
              <a:t> </a:t>
            </a:r>
            <a:r>
              <a:rPr dirty="0" err="1"/>
              <a:t>собирать</a:t>
            </a:r>
            <a:r>
              <a:rPr dirty="0"/>
              <a:t> и </a:t>
            </a:r>
            <a:r>
              <a:rPr dirty="0" err="1"/>
              <a:t>классифицировать</a:t>
            </a:r>
            <a:r>
              <a:rPr dirty="0"/>
              <a:t> </a:t>
            </a:r>
            <a:r>
              <a:rPr dirty="0" err="1"/>
              <a:t>отзывы</a:t>
            </a:r>
            <a:r>
              <a:rPr dirty="0"/>
              <a:t> с </a:t>
            </a:r>
            <a:r>
              <a:rPr dirty="0" err="1"/>
              <a:t>сайта</a:t>
            </a:r>
            <a:r>
              <a:rPr dirty="0"/>
              <a:t> banki.ru.</a:t>
            </a:r>
          </a:p>
          <a:p>
            <a:r>
              <a:rPr dirty="0" err="1"/>
              <a:t>Использование</a:t>
            </a:r>
            <a:r>
              <a:rPr dirty="0"/>
              <a:t> </a:t>
            </a:r>
            <a:r>
              <a:rPr dirty="0" err="1"/>
              <a:t>машинного</a:t>
            </a:r>
            <a:r>
              <a:rPr dirty="0"/>
              <a:t> </a:t>
            </a:r>
            <a:r>
              <a:rPr dirty="0" err="1"/>
              <a:t>обучения</a:t>
            </a:r>
            <a:r>
              <a:rPr dirty="0"/>
              <a:t> и </a:t>
            </a:r>
            <a:r>
              <a:rPr dirty="0" err="1"/>
              <a:t>ключевых</a:t>
            </a:r>
            <a:r>
              <a:rPr dirty="0"/>
              <a:t> </a:t>
            </a:r>
            <a:r>
              <a:rPr dirty="0" err="1"/>
              <a:t>слов</a:t>
            </a:r>
            <a:r>
              <a:rPr dirty="0"/>
              <a:t> </a:t>
            </a:r>
            <a:r>
              <a:rPr dirty="0" err="1"/>
              <a:t>обеспечит</a:t>
            </a:r>
            <a:r>
              <a:rPr dirty="0"/>
              <a:t> </a:t>
            </a:r>
            <a:r>
              <a:rPr dirty="0" err="1"/>
              <a:t>высокую</a:t>
            </a:r>
            <a:r>
              <a:rPr dirty="0"/>
              <a:t> </a:t>
            </a:r>
            <a:r>
              <a:rPr dirty="0" err="1"/>
              <a:t>точность</a:t>
            </a:r>
            <a:r>
              <a:rPr dirty="0"/>
              <a:t> </a:t>
            </a:r>
            <a:r>
              <a:rPr dirty="0" err="1"/>
              <a:t>классификации</a:t>
            </a:r>
            <a:r>
              <a:rPr dirty="0"/>
              <a:t>.</a:t>
            </a:r>
          </a:p>
          <a:p>
            <a:r>
              <a:rPr dirty="0" err="1"/>
              <a:t>Внедрение</a:t>
            </a:r>
            <a:r>
              <a:rPr dirty="0"/>
              <a:t> в </a:t>
            </a:r>
            <a:r>
              <a:rPr dirty="0" err="1"/>
              <a:t>проект</a:t>
            </a:r>
            <a:r>
              <a:rPr dirty="0"/>
              <a:t> </a:t>
            </a:r>
            <a:r>
              <a:rPr lang="en-US" dirty="0" err="1"/>
              <a:t>YandexGPT</a:t>
            </a:r>
            <a:r>
              <a:rPr lang="en-US" dirty="0"/>
              <a:t> </a:t>
            </a:r>
            <a:r>
              <a:rPr dirty="0" err="1"/>
              <a:t>помо</a:t>
            </a:r>
            <a:r>
              <a:rPr lang="ru-RU" dirty="0"/>
              <a:t>ж</a:t>
            </a:r>
            <a:r>
              <a:rPr dirty="0" err="1"/>
              <a:t>ет</a:t>
            </a:r>
            <a:r>
              <a:rPr dirty="0"/>
              <a:t> </a:t>
            </a:r>
            <a:r>
              <a:rPr dirty="0" err="1"/>
              <a:t>улучшить</a:t>
            </a:r>
            <a:r>
              <a:rPr dirty="0"/>
              <a:t> </a:t>
            </a:r>
            <a:r>
              <a:rPr dirty="0" err="1"/>
              <a:t>обработку</a:t>
            </a:r>
            <a:r>
              <a:rPr dirty="0"/>
              <a:t> и </a:t>
            </a:r>
            <a:r>
              <a:rPr dirty="0" err="1"/>
              <a:t>классификацию</a:t>
            </a:r>
            <a:r>
              <a:rPr dirty="0"/>
              <a:t> </a:t>
            </a:r>
            <a:r>
              <a:rPr dirty="0" err="1"/>
              <a:t>отзывов</a:t>
            </a:r>
            <a:r>
              <a:rPr dirty="0"/>
              <a:t>.</a:t>
            </a:r>
          </a:p>
        </p:txBody>
      </p:sp>
      <p:pic>
        <p:nvPicPr>
          <p:cNvPr id="4" name="Рисунок 3" descr="Изображение выглядит как шаблон, черно-белый, Графика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F9B36D6D-436F-66E0-9AE3-28763AC84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385233"/>
            <a:ext cx="2616199" cy="26161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057276"/>
            <a:ext cx="4937760" cy="864658"/>
          </a:xfrm>
        </p:spPr>
        <p:txBody>
          <a:bodyPr/>
          <a:lstStyle/>
          <a:p>
            <a:r>
              <a:rPr lang="ru-RU" dirty="0"/>
              <a:t>Общие сведения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77533"/>
            <a:ext cx="4937760" cy="37644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Телеграм</a:t>
            </a:r>
            <a:r>
              <a:rPr lang="ru-RU" dirty="0"/>
              <a:t>-бот и </a:t>
            </a:r>
            <a:r>
              <a:rPr lang="ru-RU" dirty="0" err="1"/>
              <a:t>дашборд</a:t>
            </a:r>
            <a:r>
              <a:rPr lang="ru-RU" dirty="0"/>
              <a:t> – разнообразие и быстрый доступ для пользователя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Многоэтапное определение категории отзыва</a:t>
            </a:r>
            <a:r>
              <a:rPr lang="en-US" dirty="0"/>
              <a:t> </a:t>
            </a:r>
            <a:r>
              <a:rPr lang="ru-RU" dirty="0"/>
              <a:t>для отказоустойчивости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180" y="580174"/>
            <a:ext cx="7406597" cy="848935"/>
          </a:xfrm>
        </p:spPr>
        <p:txBody>
          <a:bodyPr/>
          <a:lstStyle/>
          <a:p>
            <a:r>
              <a:rPr dirty="0" err="1"/>
              <a:t>Архитектура</a:t>
            </a:r>
            <a:r>
              <a:rPr dirty="0"/>
              <a:t> </a:t>
            </a:r>
            <a:r>
              <a:rPr dirty="0" err="1"/>
              <a:t>системы</a:t>
            </a:r>
            <a:endParaRPr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B5417FD4-916E-43F7-A244-26453759946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50071802"/>
              </p:ext>
            </p:extLst>
          </p:nvPr>
        </p:nvGraphicFramePr>
        <p:xfrm>
          <a:off x="1163638" y="2303463"/>
          <a:ext cx="4370387" cy="3960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F806DBC2-0805-67A1-D328-FBD8C0B4DECF}"/>
              </a:ext>
            </a:extLst>
          </p:cNvPr>
          <p:cNvGrpSpPr/>
          <p:nvPr/>
        </p:nvGrpSpPr>
        <p:grpSpPr>
          <a:xfrm>
            <a:off x="773931" y="1589151"/>
            <a:ext cx="7704369" cy="4018801"/>
            <a:chOff x="865152" y="2094662"/>
            <a:chExt cx="7704369" cy="4018801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72BC860A-EBAF-43AE-90C2-96FE09F5C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4922" y="2223971"/>
              <a:ext cx="7594599" cy="3889492"/>
            </a:xfrm>
            <a:prstGeom prst="rect">
              <a:avLst/>
            </a:prstGeom>
          </p:spPr>
        </p:pic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0" name="Ссылка на раздел 9">
                  <a:extLst>
                    <a:ext uri="{FF2B5EF4-FFF2-40B4-BE49-F238E27FC236}">
                      <a16:creationId xmlns:a16="http://schemas.microsoft.com/office/drawing/2014/main" id="{851B1339-7061-3E35-3558-F6BA28F52BE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02354689"/>
                    </p:ext>
                  </p:extLst>
                </p:nvPr>
              </p:nvGraphicFramePr>
              <p:xfrm>
                <a:off x="4699416" y="2158100"/>
                <a:ext cx="1826472" cy="877138"/>
              </p:xfrm>
              <a:graphic>
                <a:graphicData uri="http://schemas.microsoft.com/office/powerpoint/2016/sectionzoom">
                  <psez:sectionZm>
                    <psez:sectionZmObj sectionId="{D577908A-8953-40B5-9C02-B55FA9FCE068}">
                      <psez:zmPr id="{ECEE891E-2078-48CF-85D3-DBF45B6552D4}" imageType="cover" transitionDur="100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826472" cy="877138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0" name="Ссылка на раздел 9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851B1339-7061-3E35-3558-F6BA28F52BE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92955" y="1678784"/>
                  <a:ext cx="1826472" cy="877138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Ссылка на раздел 11">
                  <a:extLst>
                    <a:ext uri="{FF2B5EF4-FFF2-40B4-BE49-F238E27FC236}">
                      <a16:creationId xmlns:a16="http://schemas.microsoft.com/office/drawing/2014/main" id="{79344F26-F374-32FA-83E5-75B577675D7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27336449"/>
                    </p:ext>
                  </p:extLst>
                </p:nvPr>
              </p:nvGraphicFramePr>
              <p:xfrm>
                <a:off x="1397000" y="4077868"/>
                <a:ext cx="1427714" cy="653228"/>
              </p:xfrm>
              <a:graphic>
                <a:graphicData uri="http://schemas.microsoft.com/office/powerpoint/2016/sectionzoom">
                  <psez:sectionZm>
                    <psez:sectionZmObj sectionId="{CFE9F5B9-76A1-43A7-8C59-5796BB2D1678}">
                      <psez:zmPr id="{1B0255D1-4CB1-459C-90B1-F4B6838EF74E}" imageType="cover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427714" cy="653228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Ссылка на раздел 11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79344F26-F374-32FA-83E5-75B577675D7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90539" y="3598552"/>
                  <a:ext cx="1427714" cy="653228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6" name="Ссылка на раздел 15">
                  <a:extLst>
                    <a:ext uri="{FF2B5EF4-FFF2-40B4-BE49-F238E27FC236}">
                      <a16:creationId xmlns:a16="http://schemas.microsoft.com/office/drawing/2014/main" id="{6C16A482-D07D-305E-6644-ACC990A1A0E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217974505"/>
                    </p:ext>
                  </p:extLst>
                </p:nvPr>
              </p:nvGraphicFramePr>
              <p:xfrm>
                <a:off x="5105400" y="5295900"/>
                <a:ext cx="1329267" cy="786918"/>
              </p:xfrm>
              <a:graphic>
                <a:graphicData uri="http://schemas.microsoft.com/office/powerpoint/2016/sectionzoom">
                  <psez:sectionZm>
                    <psez:sectionZmObj sectionId="{D12C17B8-E6A1-4043-96CC-18CE50B5A2C9}">
                      <psez:zmPr id="{9047E81F-53D4-457D-8862-5039B96EF9CD}" imageType="cover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329267" cy="786918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6" name="Ссылка на раздел 15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6C16A482-D07D-305E-6644-ACC990A1A0E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98939" y="4816584"/>
                  <a:ext cx="1329267" cy="78691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8" name="Ссылка на раздел 17">
                  <a:extLst>
                    <a:ext uri="{FF2B5EF4-FFF2-40B4-BE49-F238E27FC236}">
                      <a16:creationId xmlns:a16="http://schemas.microsoft.com/office/drawing/2014/main" id="{D98B4559-D830-F53B-80C4-5736306D11D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23273797"/>
                    </p:ext>
                  </p:extLst>
                </p:nvPr>
              </p:nvGraphicFramePr>
              <p:xfrm>
                <a:off x="865152" y="2094662"/>
                <a:ext cx="1811867" cy="906874"/>
              </p:xfrm>
              <a:graphic>
                <a:graphicData uri="http://schemas.microsoft.com/office/powerpoint/2016/sectionzoom">
                  <psez:sectionZm>
                    <psez:sectionZmObj sectionId="{A492386B-1EF6-49E2-9FA7-6AC35B467087}">
                      <psez:zmPr id="{C47E9148-6A2D-44DF-9D41-2EB353C44792}" imageType="cover" transitionDur="1000">
                        <p166:blipFill xmlns:p166="http://schemas.microsoft.com/office/powerpoint/2016/6/main">
                          <a:blip r:embed="rId2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811867" cy="906874"/>
                          </a:xfrm>
                          <a:prstGeom prst="rect">
                            <a:avLst/>
                          </a:prstGeom>
                          <a:ln w="3175">
                            <a:noFill/>
                          </a:ln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8" name="Ссылка на раздел 17">
                  <a:hlinkClick r:id="rId25" action="ppaction://hlinksldjump"/>
                  <a:extLst>
                    <a:ext uri="{FF2B5EF4-FFF2-40B4-BE49-F238E27FC236}">
                      <a16:creationId xmlns:a16="http://schemas.microsoft.com/office/drawing/2014/main" id="{D98B4559-D830-F53B-80C4-5736306D11D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58691" y="1615346"/>
                  <a:ext cx="1811867" cy="906874"/>
                </a:xfrm>
                <a:prstGeom prst="rect">
                  <a:avLst/>
                </a:prstGeom>
                <a:ln w="3175">
                  <a:noFill/>
                </a:ln>
              </p:spPr>
            </p:pic>
          </mc:Fallback>
        </mc:AlternateContent>
      </p:grpSp>
      <p:sp>
        <p:nvSpPr>
          <p:cNvPr id="5" name="Овал 4">
            <a:extLst>
              <a:ext uri="{FF2B5EF4-FFF2-40B4-BE49-F238E27FC236}">
                <a16:creationId xmlns:a16="http://schemas.microsoft.com/office/drawing/2014/main" id="{C59B13CB-1306-33A7-5732-A9ECF2C678AE}"/>
              </a:ext>
            </a:extLst>
          </p:cNvPr>
          <p:cNvSpPr/>
          <p:nvPr/>
        </p:nvSpPr>
        <p:spPr>
          <a:xfrm>
            <a:off x="-782498" y="4440898"/>
            <a:ext cx="1891251" cy="31937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658A0C27-117B-BD2B-49DE-A76EABF488DA}"/>
              </a:ext>
            </a:extLst>
          </p:cNvPr>
          <p:cNvSpPr/>
          <p:nvPr/>
        </p:nvSpPr>
        <p:spPr>
          <a:xfrm>
            <a:off x="-55663" y="4992747"/>
            <a:ext cx="1003015" cy="1541417"/>
          </a:xfrm>
          <a:prstGeom prst="ellipse">
            <a:avLst/>
          </a:prstGeom>
          <a:solidFill>
            <a:srgbClr val="1F2C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57A509-1693-03CD-D620-52A29E1DD15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951095" y="3559025"/>
            <a:ext cx="955035" cy="743054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Ссылка на раздел 10">
                <a:extLst>
                  <a:ext uri="{FF2B5EF4-FFF2-40B4-BE49-F238E27FC236}">
                    <a16:creationId xmlns:a16="http://schemas.microsoft.com/office/drawing/2014/main" id="{A1617728-1192-1C4D-86F7-E7A50C5073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2749488"/>
                  </p:ext>
                </p:extLst>
              </p:nvPr>
            </p:nvGraphicFramePr>
            <p:xfrm>
              <a:off x="5896270" y="3597778"/>
              <a:ext cx="1329267" cy="654776"/>
            </p:xfrm>
            <a:graphic>
              <a:graphicData uri="http://schemas.microsoft.com/office/powerpoint/2016/sectionzoom">
                <psez:sectionZm>
                  <psez:sectionZmObj sectionId="{B5CCF928-74A9-4959-9AD7-4D626B2F615E}">
                    <psez:zmPr id="{2AF27EBD-4176-4B50-98EC-CAA6BF66DC40}" imageType="cover" transitionDur="100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29267" cy="6547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Ссылка на раздел 10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A1617728-1192-1C4D-86F7-E7A50C5073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96270" y="3597778"/>
                <a:ext cx="1329267" cy="6547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Ссылка на раздел 12">
                <a:extLst>
                  <a:ext uri="{FF2B5EF4-FFF2-40B4-BE49-F238E27FC236}">
                    <a16:creationId xmlns:a16="http://schemas.microsoft.com/office/drawing/2014/main" id="{FAA71CA9-7327-E6A2-B0E2-6F9ECBA07B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3803587"/>
                  </p:ext>
                </p:extLst>
              </p:nvPr>
            </p:nvGraphicFramePr>
            <p:xfrm>
              <a:off x="3638117" y="3598551"/>
              <a:ext cx="1339648" cy="627033"/>
            </p:xfrm>
            <a:graphic>
              <a:graphicData uri="http://schemas.microsoft.com/office/powerpoint/2016/sectionzoom">
                <psez:sectionZm>
                  <psez:sectionZmObj sectionId="{F03CFE1E-B146-4630-BF62-A7290096AA1C}">
                    <psez:zmPr id="{546816AC-90D0-4D19-897A-9E4A4BF51354}" imageType="cover" transitionDur="1000">
                      <p166:blipFill xmlns:p166="http://schemas.microsoft.com/office/powerpoint/2016/6/main">
                        <a:blip r:embed="rId3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39648" cy="62703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Ссылка на раздел 12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FAA71CA9-7327-E6A2-B0E2-6F9ECBA07B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638117" y="3598551"/>
                <a:ext cx="1339648" cy="62703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7B9101-965C-4E28-9F25-E9E2D7913E1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223191" y="1812261"/>
            <a:ext cx="611336" cy="63018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BA7831-39B1-4BF0-93D8-17303DEC844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51877" y="4136060"/>
            <a:ext cx="643423" cy="70615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CFF2118-DDFA-4DAF-A642-390EB56ECE3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512594" y="4323054"/>
            <a:ext cx="887762" cy="33217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DDABC7D-AB3E-4708-8972-89F13644E9F8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7269023" y="3590463"/>
            <a:ext cx="569198" cy="56919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Ссылка на слайд 13">
                <a:extLst>
                  <a:ext uri="{FF2B5EF4-FFF2-40B4-BE49-F238E27FC236}">
                    <a16:creationId xmlns:a16="http://schemas.microsoft.com/office/drawing/2014/main" id="{6569DAF5-9C19-7AD7-6F8C-CFE27173C1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4151419"/>
                  </p:ext>
                </p:extLst>
              </p:nvPr>
            </p:nvGraphicFramePr>
            <p:xfrm>
              <a:off x="1570546" y="5294408"/>
              <a:ext cx="2202443" cy="898546"/>
            </p:xfrm>
            <a:graphic>
              <a:graphicData uri="http://schemas.microsoft.com/office/powerpoint/2016/slidezoom">
                <pslz:sldZm>
                  <pslz:sldZmObj sldId="265" cId="0">
                    <pslz:zmPr id="{1F359F85-9ACA-43ED-B4BA-13999F48E1E0}" returnToParent="0" imageType="cover" transitionDur="100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02443" cy="8985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Ссылка на слайд 13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6569DAF5-9C19-7AD7-6F8C-CFE27173C1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70546" y="5294408"/>
                <a:ext cx="2202443" cy="89854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895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40" y="-654362"/>
            <a:ext cx="6814722" cy="4739104"/>
          </a:xfrm>
        </p:spPr>
        <p:txBody>
          <a:bodyPr/>
          <a:lstStyle/>
          <a:p>
            <a:r>
              <a:rPr sz="3600" dirty="0"/>
              <a:t>go-</a:t>
            </a:r>
            <a:r>
              <a:rPr lang="en-US" sz="3600" dirty="0"/>
              <a:t>parser</a:t>
            </a:r>
            <a:endParaRPr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6872" y="2700868"/>
            <a:ext cx="8002588" cy="4821258"/>
          </a:xfrm>
        </p:spPr>
        <p:txBody>
          <a:bodyPr>
            <a:normAutofit/>
          </a:bodyPr>
          <a:lstStyle/>
          <a:p>
            <a:r>
              <a:rPr sz="2400" dirty="0" err="1"/>
              <a:t>Сбор</a:t>
            </a:r>
            <a:r>
              <a:rPr sz="2400" dirty="0"/>
              <a:t> </a:t>
            </a:r>
            <a:r>
              <a:rPr sz="2400" dirty="0" err="1"/>
              <a:t>отзывов</a:t>
            </a:r>
            <a:r>
              <a:rPr sz="2400" dirty="0"/>
              <a:t> с </a:t>
            </a:r>
            <a:r>
              <a:rPr sz="2400" dirty="0" err="1"/>
              <a:t>сайта</a:t>
            </a:r>
            <a:r>
              <a:rPr sz="2400" dirty="0"/>
              <a:t> banki.ru.</a:t>
            </a:r>
          </a:p>
          <a:p>
            <a:r>
              <a:rPr sz="2400" dirty="0" err="1"/>
              <a:t>Парсинг</a:t>
            </a:r>
            <a:r>
              <a:rPr sz="2400" dirty="0"/>
              <a:t> </a:t>
            </a:r>
            <a:r>
              <a:rPr sz="2400" dirty="0" err="1"/>
              <a:t>данных</a:t>
            </a:r>
            <a:r>
              <a:rPr sz="2400" dirty="0"/>
              <a:t> (</a:t>
            </a:r>
            <a:r>
              <a:rPr sz="2400" dirty="0" err="1"/>
              <a:t>заголовок</a:t>
            </a:r>
            <a:r>
              <a:rPr sz="2400" dirty="0"/>
              <a:t>, </a:t>
            </a:r>
            <a:r>
              <a:rPr sz="2400" dirty="0" err="1"/>
              <a:t>текст</a:t>
            </a:r>
            <a:r>
              <a:rPr sz="2400" dirty="0"/>
              <a:t> </a:t>
            </a:r>
            <a:r>
              <a:rPr sz="2400" dirty="0" err="1"/>
              <a:t>отзыва</a:t>
            </a:r>
            <a:r>
              <a:rPr sz="2400" dirty="0"/>
              <a:t>).</a:t>
            </a:r>
          </a:p>
          <a:p>
            <a:r>
              <a:rPr sz="2400" dirty="0" err="1"/>
              <a:t>Классификация</a:t>
            </a:r>
            <a:r>
              <a:rPr sz="2400" dirty="0"/>
              <a:t> с </a:t>
            </a:r>
            <a:r>
              <a:rPr sz="2400" dirty="0" err="1"/>
              <a:t>использованием</a:t>
            </a:r>
            <a:r>
              <a:rPr sz="2400" dirty="0"/>
              <a:t> </a:t>
            </a:r>
            <a:r>
              <a:rPr sz="2400" dirty="0" err="1"/>
              <a:t>сервиса</a:t>
            </a:r>
            <a:r>
              <a:rPr sz="2400" dirty="0"/>
              <a:t> </a:t>
            </a:r>
            <a:r>
              <a:rPr lang="en-US" sz="2400" dirty="0"/>
              <a:t>classifier</a:t>
            </a:r>
            <a:r>
              <a:rPr sz="2400" dirty="0"/>
              <a:t> </a:t>
            </a:r>
            <a:r>
              <a:rPr sz="2400" dirty="0" err="1"/>
              <a:t>через</a:t>
            </a:r>
            <a:r>
              <a:rPr sz="2400" dirty="0"/>
              <a:t> </a:t>
            </a:r>
            <a:r>
              <a:rPr sz="2400" dirty="0" err="1"/>
              <a:t>gRPC</a:t>
            </a:r>
            <a:r>
              <a:rPr sz="2400" dirty="0"/>
              <a:t>.</a:t>
            </a:r>
          </a:p>
          <a:p>
            <a:r>
              <a:rPr sz="2400" dirty="0" err="1"/>
              <a:t>Сохранение</a:t>
            </a:r>
            <a:r>
              <a:rPr sz="2400" dirty="0"/>
              <a:t> </a:t>
            </a:r>
            <a:r>
              <a:rPr sz="2400" dirty="0" err="1"/>
              <a:t>данных</a:t>
            </a:r>
            <a:r>
              <a:rPr sz="2400" dirty="0"/>
              <a:t> в PostgreSQL.</a:t>
            </a:r>
          </a:p>
          <a:p>
            <a:r>
              <a:rPr sz="2400" dirty="0"/>
              <a:t>API </a:t>
            </a:r>
            <a:r>
              <a:rPr sz="2400" dirty="0" err="1"/>
              <a:t>для</a:t>
            </a:r>
            <a:r>
              <a:rPr sz="2400" dirty="0"/>
              <a:t> </a:t>
            </a:r>
            <a:r>
              <a:rPr sz="2400" dirty="0" err="1"/>
              <a:t>работы</a:t>
            </a:r>
            <a:r>
              <a:rPr sz="2400" dirty="0"/>
              <a:t> с </a:t>
            </a:r>
            <a:r>
              <a:rPr sz="2400" dirty="0" err="1"/>
              <a:t>отзывами</a:t>
            </a:r>
            <a:r>
              <a:rPr sz="2400" dirty="0"/>
              <a:t> и </a:t>
            </a:r>
            <a:r>
              <a:rPr sz="2400" dirty="0" err="1"/>
              <a:t>статистикой</a:t>
            </a:r>
            <a:r>
              <a:rPr sz="24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40" y="-654362"/>
            <a:ext cx="6814722" cy="4739104"/>
          </a:xfrm>
        </p:spPr>
        <p:txBody>
          <a:bodyPr/>
          <a:lstStyle/>
          <a:p>
            <a:r>
              <a:rPr sz="3600" dirty="0"/>
              <a:t>go-</a:t>
            </a:r>
            <a:r>
              <a:rPr lang="en-US" sz="3600" dirty="0"/>
              <a:t>API</a:t>
            </a:r>
            <a:endParaRPr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46872" y="2700868"/>
            <a:ext cx="8002588" cy="4821258"/>
          </a:xfrm>
        </p:spPr>
        <p:txBody>
          <a:bodyPr>
            <a:normAutofit/>
          </a:bodyPr>
          <a:lstStyle/>
          <a:p>
            <a:r>
              <a:rPr lang="ru-RU" sz="2400" dirty="0"/>
              <a:t>Получение отзывов из базы данных</a:t>
            </a:r>
          </a:p>
          <a:p>
            <a:r>
              <a:rPr lang="ru-RU" sz="2400" dirty="0"/>
              <a:t>Изменение категорий у отзывов</a:t>
            </a:r>
          </a:p>
          <a:p>
            <a:r>
              <a:rPr lang="ru-RU" sz="2400" dirty="0"/>
              <a:t>Сбор статистики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192152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2987E-979F-4890-E088-D2B3A0D1D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4941A-B04E-4BFC-69A6-888336BF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40" y="-654362"/>
            <a:ext cx="6814722" cy="4739104"/>
          </a:xfrm>
        </p:spPr>
        <p:txBody>
          <a:bodyPr/>
          <a:lstStyle/>
          <a:p>
            <a:r>
              <a:rPr lang="ru-RU" sz="4000" dirty="0"/>
              <a:t>База данных</a:t>
            </a:r>
            <a:endParaRPr sz="4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98E83E-9F68-53CC-08D4-D1A6E4E2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2093830"/>
            <a:ext cx="7228718" cy="40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4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40" y="-654362"/>
            <a:ext cx="6814722" cy="4739104"/>
          </a:xfrm>
        </p:spPr>
        <p:txBody>
          <a:bodyPr/>
          <a:lstStyle/>
          <a:p>
            <a:r>
              <a:rPr lang="ru-RU" sz="4000" dirty="0"/>
              <a:t>Классификатор (</a:t>
            </a:r>
            <a:r>
              <a:rPr lang="en-US" sz="4000" dirty="0"/>
              <a:t>classifier</a:t>
            </a:r>
            <a:r>
              <a:rPr lang="ru-RU" sz="4000" dirty="0"/>
              <a:t>)</a:t>
            </a:r>
            <a:endParaRPr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70706" y="2922835"/>
            <a:ext cx="8002588" cy="4351337"/>
          </a:xfrm>
        </p:spPr>
        <p:txBody>
          <a:bodyPr>
            <a:normAutofit/>
          </a:bodyPr>
          <a:lstStyle/>
          <a:p>
            <a:r>
              <a:rPr lang="ru-RU" sz="2400" dirty="0"/>
              <a:t>Классификация с помощью ключевых слов</a:t>
            </a:r>
          </a:p>
          <a:p>
            <a:r>
              <a:rPr lang="ru-RU" sz="2400" dirty="0"/>
              <a:t>Осуществление обмена данных с</a:t>
            </a:r>
            <a:r>
              <a:rPr lang="en-US" sz="2400" dirty="0"/>
              <a:t> </a:t>
            </a:r>
            <a:r>
              <a:rPr lang="en-US" sz="2400" dirty="0" err="1"/>
              <a:t>YandexGPT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232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7F6C2-E524-DF63-7F8D-DF78ED0AF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8546-092E-A703-15C1-115B0E96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540" y="-654362"/>
            <a:ext cx="6814722" cy="4739104"/>
          </a:xfrm>
        </p:spPr>
        <p:txBody>
          <a:bodyPr/>
          <a:lstStyle/>
          <a:p>
            <a:r>
              <a:rPr lang="ru-RU" sz="4000" dirty="0"/>
              <a:t>Телеграм бот</a:t>
            </a:r>
            <a:br>
              <a:rPr lang="ru-RU" sz="4000" dirty="0"/>
            </a:br>
            <a:r>
              <a:rPr lang="ru-RU" sz="4000" dirty="0"/>
              <a:t>(</a:t>
            </a:r>
            <a:r>
              <a:rPr lang="en-US" sz="4000" dirty="0" err="1"/>
              <a:t>Tg</a:t>
            </a:r>
            <a:r>
              <a:rPr lang="en-US" sz="4000" dirty="0"/>
              <a:t>-BOT</a:t>
            </a:r>
            <a:r>
              <a:rPr lang="ru-RU" sz="4000" dirty="0"/>
              <a:t>)</a:t>
            </a:r>
            <a:endParaRPr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2E505-FB02-2BA2-D6CC-38C48A7F8B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0706" y="2922835"/>
            <a:ext cx="8002588" cy="4351337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F830CC-CC06-03BA-7F00-E6CA024CBB71}"/>
              </a:ext>
            </a:extLst>
          </p:cNvPr>
          <p:cNvSpPr txBox="1">
            <a:spLocks/>
          </p:cNvSpPr>
          <p:nvPr/>
        </p:nvSpPr>
        <p:spPr>
          <a:xfrm>
            <a:off x="723106" y="3075235"/>
            <a:ext cx="8002588" cy="302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0604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143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8572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001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5430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/>
              <a:t>Просмотр отзывов разделенных по категориям(отсортированных по датам)</a:t>
            </a:r>
          </a:p>
          <a:p>
            <a:r>
              <a:rPr lang="ru-RU" sz="2400" dirty="0"/>
              <a:t>Возможность перехода на исходную страницу с отзывом</a:t>
            </a:r>
          </a:p>
          <a:p>
            <a:endParaRPr lang="ru-RU" sz="2400" dirty="0"/>
          </a:p>
          <a:p>
            <a:endParaRPr lang="ru-RU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2673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40" y="-654362"/>
            <a:ext cx="6814722" cy="4739104"/>
          </a:xfrm>
        </p:spPr>
        <p:txBody>
          <a:bodyPr/>
          <a:lstStyle/>
          <a:p>
            <a:r>
              <a:rPr lang="ru-RU" sz="4400" dirty="0"/>
              <a:t>Админ-панель (</a:t>
            </a:r>
            <a:r>
              <a:rPr lang="en-US" sz="4400" dirty="0"/>
              <a:t>admin)</a:t>
            </a:r>
            <a:endParaRPr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70706" y="2810020"/>
            <a:ext cx="8002588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UI для управления отзывами:</a:t>
            </a:r>
          </a:p>
          <a:p>
            <a:r>
              <a:rPr lang="ru-RU" sz="2400" dirty="0"/>
              <a:t>Просмотр отзывов с отображением категорий.</a:t>
            </a:r>
          </a:p>
          <a:p>
            <a:r>
              <a:rPr lang="ru-RU" sz="2400" dirty="0"/>
              <a:t>Возможность редактирования категории отзыва.</a:t>
            </a:r>
          </a:p>
          <a:p>
            <a:r>
              <a:rPr lang="ru-RU" sz="2400" dirty="0"/>
              <a:t>Вывод статистики по классифицированным отзывам.</a:t>
            </a:r>
          </a:p>
          <a:p>
            <a:pPr marL="0" indent="0"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9486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1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BA673DD4-61FB-41B6-A626-1C33647178C2}" vid="{FF490BFF-AD01-447B-895D-0F4089EA02B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635</TotalTime>
  <Words>271</Words>
  <Application>Microsoft Macintosh PowerPoint</Application>
  <PresentationFormat>On-screen Show (4:3)</PresentationFormat>
  <Paragraphs>53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Black</vt:lpstr>
      <vt:lpstr>Calibri</vt:lpstr>
      <vt:lpstr>Sabon Next LT</vt:lpstr>
      <vt:lpstr>Тема1</vt:lpstr>
      <vt:lpstr>Система классификации отзывов с использованием машинного обучения</vt:lpstr>
      <vt:lpstr>Общие сведения</vt:lpstr>
      <vt:lpstr>Архитектура системы</vt:lpstr>
      <vt:lpstr>go-parser</vt:lpstr>
      <vt:lpstr>go-API</vt:lpstr>
      <vt:lpstr>База данных</vt:lpstr>
      <vt:lpstr>Классификатор (classifier)</vt:lpstr>
      <vt:lpstr>Телеграм бот (Tg-BOT)</vt:lpstr>
      <vt:lpstr>Админ-панель (admin)</vt:lpstr>
      <vt:lpstr>Использование yandexGPT</vt:lpstr>
      <vt:lpstr>Текущие результаты</vt:lpstr>
      <vt:lpstr>Админ панель</vt:lpstr>
      <vt:lpstr>PowerPoint Presentation</vt:lpstr>
      <vt:lpstr>PowerPoint Presentation</vt:lpstr>
      <vt:lpstr>PowerPoint Presentation</vt:lpstr>
      <vt:lpstr>Заключение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классификации отзывов с использованием машинного обучения</dc:title>
  <dc:subject/>
  <dc:creator/>
  <cp:keywords/>
  <dc:description>generated using python-pptx</dc:description>
  <cp:lastModifiedBy>Матвей Попов</cp:lastModifiedBy>
  <cp:revision>34</cp:revision>
  <dcterms:created xsi:type="dcterms:W3CDTF">2013-01-27T09:14:16Z</dcterms:created>
  <dcterms:modified xsi:type="dcterms:W3CDTF">2024-12-30T19:44:49Z</dcterms:modified>
  <cp:category/>
</cp:coreProperties>
</file>